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Oswald Medium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Medium-bold.fntdata"/><Relationship Id="rId30" Type="http://schemas.openxmlformats.org/officeDocument/2006/relationships/font" Target="fonts/OswaldMedium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4840c4ca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4840c4ca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4840c4ca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4840c4ca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4840c4ca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44840c4ca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4840c4ca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44840c4ca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4840c4ca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44840c4ca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4840c4ca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4840c4ca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4840c4ca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4840c4ca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4840c4ca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4840c4ca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4840c4ca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44840c4ca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4840c4ca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4840c4ca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4840c4ca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4840c4ca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4840c4ca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4840c4ca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4840c4ca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44840c4ca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4840c4ca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44840c4ca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4840c4c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4840c4c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4840c4ca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4840c4ca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4840c4ca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44840c4ca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448ce70e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448ce70e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48ce70ed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48ce70ed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48ce70ed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48ce70ed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48ce70ed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448ce70ed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48ce70ed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48ce70ed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48ce70ed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448ce70ed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Relationship Id="rId4" Type="http://schemas.openxmlformats.org/officeDocument/2006/relationships/image" Target="../media/image2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Relationship Id="rId4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2175"/>
            <a:ext cx="8520600" cy="9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swald Medium"/>
                <a:ea typeface="Oswald Medium"/>
                <a:cs typeface="Oswald Medium"/>
                <a:sym typeface="Oswald Medium"/>
              </a:rPr>
              <a:t>Equipamentos de Rede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55" name="Google Shape;55;p13" title="redes_computadores_ii_a00_g0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338" y="1054675"/>
            <a:ext cx="7181323" cy="40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Switch</a:t>
            </a:r>
            <a:endParaRPr/>
          </a:p>
        </p:txBody>
      </p:sp>
      <p:pic>
        <p:nvPicPr>
          <p:cNvPr id="109" name="Google Shape;109;p22" title="tp-link-tl-sf1024d-switch-de-rede-24-portas-fast-ethernet-10100-pret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900" y="234400"/>
            <a:ext cx="4909100" cy="49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/>
          <p:nvPr/>
        </p:nvSpPr>
        <p:spPr>
          <a:xfrm>
            <a:off x="257600" y="1080400"/>
            <a:ext cx="4121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Um switch, ou comutador, é um dispositivo que conecta múltiplos dispositivos dentro de uma mesma rede local (LAN), facilitando a comunicação eficiente entre eles.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Hub</a:t>
            </a:r>
            <a:endParaRPr/>
          </a:p>
        </p:txBody>
      </p:sp>
      <p:pic>
        <p:nvPicPr>
          <p:cNvPr id="116" name="Google Shape;116;p23" title="hub-e144260595441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25" y="1648538"/>
            <a:ext cx="440055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Access Point (Ponto de Acesso)</a:t>
            </a:r>
            <a:endParaRPr/>
          </a:p>
        </p:txBody>
      </p:sp>
      <p:sp>
        <p:nvSpPr>
          <p:cNvPr id="122" name="Google Shape;122;p24"/>
          <p:cNvSpPr txBox="1"/>
          <p:nvPr/>
        </p:nvSpPr>
        <p:spPr>
          <a:xfrm>
            <a:off x="973075" y="1967600"/>
            <a:ext cx="412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3" name="Google Shape;123;p24" title="4094250_6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650" y="912550"/>
            <a:ext cx="3745024" cy="37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 txBox="1"/>
          <p:nvPr/>
        </p:nvSpPr>
        <p:spPr>
          <a:xfrm>
            <a:off x="311700" y="1137625"/>
            <a:ext cx="48183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Expansão de Rede, ao conectar-se a um switch ou roteador, o AP amplia a cobertura da rede sem fio, permitindo que dispositivos se conectem em áreas onde o sinal do roteador principal não alcança.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Firewall</a:t>
            </a:r>
            <a:endParaRPr/>
          </a:p>
        </p:txBody>
      </p:sp>
      <p:pic>
        <p:nvPicPr>
          <p:cNvPr id="130" name="Google Shape;130;p25" title="61cY6JfsqCL._AC_SL1500_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125" y="1363300"/>
            <a:ext cx="5062875" cy="22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311700" y="1017725"/>
            <a:ext cx="4121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Um firewall é um sistema de segurança de rede que monitora e controla o tráfego de entrada e saída com base em regras de segurança predefinidas.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 title="sd-wan-demo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825" y="0"/>
            <a:ext cx="7784574" cy="43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200325" y="4235700"/>
            <a:ext cx="9144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Os firewalls podem filtrar pacotes de dados, bloquear endereços IP suspeitos e fornecer relatórios sobre atividades de rede, contribuindo para a integridade e a confidencialidade das informações</a:t>
            </a:r>
            <a:r>
              <a:rPr lang="pt-BR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Roteador e Gateway</a:t>
            </a:r>
            <a:endParaRPr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chemeClr val="dk1"/>
                </a:solidFill>
              </a:rPr>
              <a:t>Roteador: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Um </a:t>
            </a:r>
            <a:r>
              <a:rPr b="1" lang="pt-BR" sz="1100">
                <a:solidFill>
                  <a:schemeClr val="dk1"/>
                </a:solidFill>
              </a:rPr>
              <a:t>roteador</a:t>
            </a:r>
            <a:r>
              <a:rPr lang="pt-BR" sz="1100">
                <a:solidFill>
                  <a:schemeClr val="dk1"/>
                </a:solidFill>
              </a:rPr>
              <a:t> é um dispositivo que encaminha pacotes de dados entre redes diferentes, determinando o melhor caminho para a transmissão das informações. Ele conecta redes locais (LANs) à internet ou a outras redes, gerenciando o tráfego de dados e garantindo que as informações cheguem ao destino correto. ​</a:t>
            </a:r>
            <a:br>
              <a:rPr lang="pt-B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chemeClr val="dk1"/>
                </a:solidFill>
              </a:rPr>
              <a:t>Gateway: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Um </a:t>
            </a:r>
            <a:r>
              <a:rPr b="1" lang="pt-BR" sz="1100">
                <a:solidFill>
                  <a:schemeClr val="dk1"/>
                </a:solidFill>
              </a:rPr>
              <a:t>gateway</a:t>
            </a:r>
            <a:r>
              <a:rPr lang="pt-BR" sz="1100">
                <a:solidFill>
                  <a:schemeClr val="dk1"/>
                </a:solidFill>
              </a:rPr>
              <a:t> é um dispositivo que conecta sistemas diferentes, permitindo-lhes trocar dados, mesmo que usem protocolos diferentes ou tenham estruturas de dados incompatíveis. Ele atua como um intermediário entre redes distintas, facilitando a comunicação entre elas.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Roteador</a:t>
            </a:r>
            <a:endParaRPr/>
          </a:p>
        </p:txBody>
      </p:sp>
      <p:pic>
        <p:nvPicPr>
          <p:cNvPr id="149" name="Google Shape;149;p28" title="2Ou7Y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100" y="1146525"/>
            <a:ext cx="4834866" cy="36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Roteador</a:t>
            </a:r>
            <a:endParaRPr/>
          </a:p>
        </p:txBody>
      </p:sp>
      <p:pic>
        <p:nvPicPr>
          <p:cNvPr id="155" name="Google Shape;155;p29" title="roteador-wi-fi-tp-link-3-antenas-w949n-450mbp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/>
        </p:nvSpPr>
        <p:spPr>
          <a:xfrm>
            <a:off x="311700" y="1094675"/>
            <a:ext cx="4121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Ele conecta redes locais (LANs) à internet ou a outras redes, gerenciando o tráfego de dados e garantindo que as informações cheguem ao destino correto.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0" title="roteador-tp-link-wifi-6-wireless-dual-band-ax1800-easy-mesh-1775-mbps-giga-24-5ghz-ex220-2_640x640+fill_ffffff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 title="61hZcW-KxtL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950" y="116625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swald Medium"/>
                <a:ea typeface="Oswald Medium"/>
                <a:cs typeface="Oswald Medium"/>
                <a:sym typeface="Oswald Medium"/>
              </a:rPr>
              <a:t>Para que servem os equipamentos de rede?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61" name="Google Shape;61;p14" title="08d2616e9360431180a8f5eea0555f1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50" y="1080400"/>
            <a:ext cx="3827000" cy="225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 title="GRD_7176_Fortigate-200F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438" y="3567375"/>
            <a:ext cx="503872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title="tp-link-tl-sf1024d-switch-de-rede-24-portas-fast-ethernet-10100-preto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6259" y="1017734"/>
            <a:ext cx="3073650" cy="307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 title="rede-mesh-comparativo-com-repetido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2975"/>
            <a:ext cx="8839200" cy="3920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 title="rack-desorganizad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2500" cy="48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4" title="stock-photo-messy-lan-utp-cable-and-fiber-on-network-rack-at-data-center-44574134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049" y="0"/>
            <a:ext cx="316325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4" title="antes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251" y="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5" title="Rack-2-Depoi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36" y="0"/>
            <a:ext cx="250142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5" title="20200102_092003-1024x98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340" y="52225"/>
            <a:ext cx="502518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283075" y="194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5720"/>
              <a:t>Atividade</a:t>
            </a:r>
            <a:endParaRPr sz="57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chemeClr val="dk1"/>
                </a:solidFill>
              </a:rPr>
              <a:t>Os equipamentos de rede são dispositivos essenciais que facilitam a comunicação e a interconexão entre computadores e outros recursos em uma rede. Eles formam a infraestrutura necessária para o funcionamento eficiente de redes de computadores, permitindo a transmissão de dados, o compartilhamento de recursos e a conexão com a internet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311700" y="2408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Internet Discada</a:t>
            </a:r>
            <a:endParaRPr/>
          </a:p>
        </p:txBody>
      </p:sp>
      <p:pic>
        <p:nvPicPr>
          <p:cNvPr id="74" name="Google Shape;74;p16" title="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5875"/>
            <a:ext cx="5073634" cy="38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 title="38be27f89044e2304c7a4171fdfbb56f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1375" y="1185863"/>
            <a:ext cx="5132625" cy="36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138900" y="411800"/>
            <a:ext cx="9005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</a:rPr>
              <a:t>Internet Discada</a:t>
            </a:r>
            <a:r>
              <a:rPr lang="pt-BR" sz="1700">
                <a:solidFill>
                  <a:schemeClr val="dk1"/>
                </a:solidFill>
              </a:rPr>
              <a:t>: Usava um </a:t>
            </a:r>
            <a:r>
              <a:rPr b="1" lang="pt-BR" sz="1700">
                <a:solidFill>
                  <a:schemeClr val="dk1"/>
                </a:solidFill>
              </a:rPr>
              <a:t>modem analógico</a:t>
            </a:r>
            <a:r>
              <a:rPr lang="pt-BR" sz="1700">
                <a:solidFill>
                  <a:schemeClr val="dk1"/>
                </a:solidFill>
              </a:rPr>
              <a:t>, que fazia a conexão através de uma linha telefônica convencional. Não era necessário um roteador, apenas o modem conectado diretamente ao computador.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1219825" y="1895825"/>
            <a:ext cx="72492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dk1"/>
                </a:solidFill>
              </a:rPr>
              <a:t>Comparação de Velocidade: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pt-BR" sz="1600">
                <a:solidFill>
                  <a:schemeClr val="dk1"/>
                </a:solidFill>
              </a:rPr>
              <a:t>Internet Discada</a:t>
            </a:r>
            <a:r>
              <a:rPr lang="pt-BR" sz="1600">
                <a:solidFill>
                  <a:schemeClr val="dk1"/>
                </a:solidFill>
              </a:rPr>
              <a:t>: 28,8 Kbps a 56 Kbps (extremamente lenta).</a:t>
            </a:r>
            <a:br>
              <a:rPr lang="pt-BR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pt-BR" sz="1600">
                <a:solidFill>
                  <a:schemeClr val="dk1"/>
                </a:solidFill>
              </a:rPr>
              <a:t>Fibra Ótica</a:t>
            </a:r>
            <a:r>
              <a:rPr lang="pt-BR" sz="1600">
                <a:solidFill>
                  <a:schemeClr val="dk1"/>
                </a:solidFill>
              </a:rPr>
              <a:t>: 100 Mbps a 1 Gbps (muito mais rápida).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ctrTitle"/>
          </p:nvPr>
        </p:nvSpPr>
        <p:spPr>
          <a:xfrm>
            <a:off x="257325" y="169625"/>
            <a:ext cx="8520600" cy="9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Modem ADSL</a:t>
            </a:r>
            <a:endParaRPr/>
          </a:p>
        </p:txBody>
      </p:sp>
      <p:pic>
        <p:nvPicPr>
          <p:cNvPr id="87" name="Google Shape;87;p18" title="8c5ac48b0c66a3bd96d44e9181cccb1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7825"/>
            <a:ext cx="3743275" cy="37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 title="modem-fibra-optica-onu-gpon-1-gigabit-tp-link-xz000-g3-sinop-03-c414ba48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650" y="1154575"/>
            <a:ext cx="3743275" cy="37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249525" y="534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O ADSL trouxe uma </a:t>
            </a:r>
            <a:r>
              <a:rPr b="1" lang="pt-BR" sz="1700">
                <a:solidFill>
                  <a:schemeClr val="dk1"/>
                </a:solidFill>
              </a:rPr>
              <a:t>grande melhoria</a:t>
            </a:r>
            <a:r>
              <a:rPr lang="pt-BR" sz="1700">
                <a:solidFill>
                  <a:schemeClr val="dk1"/>
                </a:solidFill>
              </a:rPr>
              <a:t> em relação à internet discada, pois permitia </a:t>
            </a:r>
            <a:r>
              <a:rPr b="1" lang="pt-BR" sz="1700">
                <a:solidFill>
                  <a:schemeClr val="dk1"/>
                </a:solidFill>
              </a:rPr>
              <a:t>conexões mais rápidas</a:t>
            </a:r>
            <a:r>
              <a:rPr lang="pt-BR" sz="1700">
                <a:solidFill>
                  <a:schemeClr val="dk1"/>
                </a:solidFill>
              </a:rPr>
              <a:t>, variando de </a:t>
            </a:r>
            <a:r>
              <a:rPr b="1" lang="pt-BR" sz="1700">
                <a:solidFill>
                  <a:schemeClr val="dk1"/>
                </a:solidFill>
              </a:rPr>
              <a:t>512 Kbps até 20 Mbps</a:t>
            </a:r>
            <a:r>
              <a:rPr lang="pt-BR" sz="1700">
                <a:solidFill>
                  <a:schemeClr val="dk1"/>
                </a:solidFill>
              </a:rPr>
              <a:t> ou mais, além de permitir que a linha telefônica fosse utilizada </a:t>
            </a:r>
            <a:r>
              <a:rPr b="1" lang="pt-BR" sz="1700">
                <a:solidFill>
                  <a:schemeClr val="dk1"/>
                </a:solidFill>
              </a:rPr>
              <a:t>simultaneamente para internet e chamadas telefônicas</a:t>
            </a:r>
            <a:r>
              <a:rPr lang="pt-BR" sz="1700">
                <a:solidFill>
                  <a:schemeClr val="dk1"/>
                </a:solidFill>
              </a:rPr>
              <a:t>.</a:t>
            </a:r>
            <a:endParaRPr sz="3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 title="filtr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975" y="152400"/>
            <a:ext cx="47763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idx="1" type="subTitle"/>
          </p:nvPr>
        </p:nvSpPr>
        <p:spPr>
          <a:xfrm>
            <a:off x="311700" y="155400"/>
            <a:ext cx="8520600" cy="34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O </a:t>
            </a:r>
            <a:r>
              <a:rPr b="1" lang="pt-BR" sz="1600">
                <a:solidFill>
                  <a:schemeClr val="dk1"/>
                </a:solidFill>
              </a:rPr>
              <a:t>filtro de linha</a:t>
            </a:r>
            <a:r>
              <a:rPr lang="pt-BR" sz="1600">
                <a:solidFill>
                  <a:schemeClr val="dk1"/>
                </a:solidFill>
              </a:rPr>
              <a:t> utilizado em modens ADSL é um dispositivo simples, mas muito importante, que serve para </a:t>
            </a:r>
            <a:r>
              <a:rPr b="1" lang="pt-BR" sz="1600">
                <a:solidFill>
                  <a:schemeClr val="dk1"/>
                </a:solidFill>
              </a:rPr>
              <a:t>separar os sinais de internet e de telefone</a:t>
            </a:r>
            <a:r>
              <a:rPr lang="pt-BR" sz="1600">
                <a:solidFill>
                  <a:schemeClr val="dk1"/>
                </a:solidFill>
              </a:rPr>
              <a:t> na mesma linha telefônica.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O filtro de linha atua separando essas duas faixas. Ele </a:t>
            </a:r>
            <a:r>
              <a:rPr b="1" lang="pt-BR" sz="1600">
                <a:solidFill>
                  <a:schemeClr val="dk1"/>
                </a:solidFill>
              </a:rPr>
              <a:t>filtra</a:t>
            </a:r>
            <a:r>
              <a:rPr lang="pt-BR" sz="1600">
                <a:solidFill>
                  <a:schemeClr val="dk1"/>
                </a:solidFill>
              </a:rPr>
              <a:t> o sinal de alta frequência (internet) e o mantém para o modem, enquanto bloqueia o sinal de baixa frequência (voz) para não interferir no modem. Da mesma forma, ele permite que o telefone receba apenas os sinais de voz, sem interferências dos dados de internet.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